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83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7" r:id="rId17"/>
    <p:sldId id="330" r:id="rId18"/>
    <p:sldId id="326" r:id="rId19"/>
    <p:sldId id="335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42" r:id="rId31"/>
    <p:sldId id="338" r:id="rId32"/>
    <p:sldId id="336" r:id="rId33"/>
    <p:sldId id="370" r:id="rId34"/>
    <p:sldId id="346" r:id="rId35"/>
    <p:sldId id="369" r:id="rId36"/>
    <p:sldId id="348" r:id="rId37"/>
    <p:sldId id="349" r:id="rId38"/>
    <p:sldId id="350" r:id="rId39"/>
    <p:sldId id="351" r:id="rId40"/>
    <p:sldId id="297" r:id="rId41"/>
    <p:sldId id="299" r:id="rId42"/>
    <p:sldId id="361" r:id="rId43"/>
    <p:sldId id="352" r:id="rId44"/>
    <p:sldId id="362" r:id="rId45"/>
    <p:sldId id="353" r:id="rId46"/>
    <p:sldId id="363" r:id="rId47"/>
    <p:sldId id="354" r:id="rId48"/>
    <p:sldId id="364" r:id="rId49"/>
    <p:sldId id="355" r:id="rId50"/>
    <p:sldId id="365" r:id="rId51"/>
    <p:sldId id="356" r:id="rId52"/>
    <p:sldId id="366" r:id="rId53"/>
    <p:sldId id="357" r:id="rId54"/>
    <p:sldId id="367" r:id="rId55"/>
    <p:sldId id="358" r:id="rId56"/>
    <p:sldId id="359" r:id="rId57"/>
    <p:sldId id="368" r:id="rId58"/>
    <p:sldId id="360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</p:sldIdLst>
  <p:sldSz cx="9144000" cy="5143500" type="screen16x9"/>
  <p:notesSz cx="6858000" cy="9144000"/>
  <p:embeddedFontLst>
    <p:embeddedFont>
      <p:font typeface="Roboto" charset="0"/>
      <p:regular r:id="rId84"/>
      <p:bold r:id="rId85"/>
      <p:italic r:id="rId86"/>
      <p:boldItalic r:id="rId87"/>
    </p:embeddedFont>
    <p:embeddedFont>
      <p:font typeface="Roboto Black" charset="0"/>
      <p:bold r:id="rId88"/>
      <p:boldItalic r:id="rId89"/>
    </p:embeddedFont>
    <p:embeddedFont>
      <p:font typeface="Cascadia Mono" pitchFamily="49" charset="0"/>
      <p:regular r:id="rId90"/>
      <p:bold r:id="rId91"/>
    </p:embeddedFont>
    <p:embeddedFont>
      <p:font typeface="Calibri" pitchFamily="34" charset="0"/>
      <p:regular r:id="rId92"/>
      <p:bold r:id="rId93"/>
      <p:italic r:id="rId94"/>
      <p:boldItalic r:id="rId95"/>
    </p:embeddedFont>
    <p:embeddedFont>
      <p:font typeface="Roboto Mono" charset="0"/>
      <p:regular r:id="rId96"/>
      <p:bold r:id="rId97"/>
      <p:italic r:id="rId98"/>
      <p:boldItalic r:id="rId99"/>
    </p:embeddedFont>
    <p:embeddedFont>
      <p:font typeface="Consolas" pitchFamily="49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-59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4.fntdata"/><Relationship Id="rId102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7.fntdata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4.fntdata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910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2191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8856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216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83641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5151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66188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43632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77420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14406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36658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17733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31418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54581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1659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853549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456502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00546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905287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688598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3968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42090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12099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232114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654365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828167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5757225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189320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igrouping-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referencesource/blob/master/System.Core/System/Linq/Enumerable.c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ru-ru/dotnet/csharp/linq/standard-query-operators/partitioning-data" TargetMode="External"/><Relationship Id="rId3" Type="http://schemas.openxmlformats.org/officeDocument/2006/relationships/hyperlink" Target="https://learn.microsoft.com/en-us/dotnet/csharp/linq/standard-query-operators/filtering-data" TargetMode="External"/><Relationship Id="rId7" Type="http://schemas.openxmlformats.org/officeDocument/2006/relationships/hyperlink" Target="https://learn.microsoft.com/en-us/dotnet/csharp/linq/standard-query-operators/quantifier-opera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inq/standard-query-operators/sorting-data" TargetMode="External"/><Relationship Id="rId11" Type="http://schemas.openxmlformats.org/officeDocument/2006/relationships/hyperlink" Target="https://learn.microsoft.com/ru-ru/dotnet/csharp/linq/standard-query-operators/grouping-data" TargetMode="External"/><Relationship Id="rId5" Type="http://schemas.openxmlformats.org/officeDocument/2006/relationships/hyperlink" Target="https://learn.microsoft.com/en-us/dotnet/csharp/linq/standard-query-operators/set-operations" TargetMode="External"/><Relationship Id="rId10" Type="http://schemas.openxmlformats.org/officeDocument/2006/relationships/hyperlink" Target="https://learn.microsoft.com/ru-ru/dotnet/csharp/linq/standard-query-operators/join-operations" TargetMode="External"/><Relationship Id="rId4" Type="http://schemas.openxmlformats.org/officeDocument/2006/relationships/hyperlink" Target="https://learn.microsoft.com/en-us/dotnet/csharp/linq/standard-query-operators/projection-operations" TargetMode="External"/><Relationship Id="rId9" Type="http://schemas.openxmlformats.org/officeDocument/2006/relationships/hyperlink" Target="https://learn.microsoft.com/ru-ru/dotnet/csharp/linq/standard-query-operators/converting-data-type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skip" TargetMode="External"/><Relationship Id="rId7" Type="http://schemas.openxmlformats.org/officeDocument/2006/relationships/hyperlink" Target="https://learn.microsoft.com/ru-ru/dotnet/api/system.linq.enumerable.chunk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ru-ru/dotnet/api/system.linq.enumerable.takewhile" TargetMode="External"/><Relationship Id="rId5" Type="http://schemas.openxmlformats.org/officeDocument/2006/relationships/hyperlink" Target="https://learn.microsoft.com/ru-ru/dotnet/api/system.linq.enumerable.take" TargetMode="External"/><Relationship Id="rId4" Type="http://schemas.openxmlformats.org/officeDocument/2006/relationships/hyperlink" Target="https://learn.microsoft.com/ru-ru/dotnet/api/system.linq.enumerable.skipwhile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standard-query-operators/converting-data-type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join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ru-ru/dotnet/api/system.linq.enumerable.groupjoin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19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5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8.png"/><Relationship Id="rId26" Type="http://schemas.openxmlformats.org/officeDocument/2006/relationships/image" Target="../media/image136.png"/><Relationship Id="rId3" Type="http://schemas.openxmlformats.org/officeDocument/2006/relationships/image" Target="../media/image118.png"/><Relationship Id="rId21" Type="http://schemas.openxmlformats.org/officeDocument/2006/relationships/image" Target="../media/image132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3.png"/><Relationship Id="rId20" Type="http://schemas.openxmlformats.org/officeDocument/2006/relationships/image" Target="../media/image31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5.png"/><Relationship Id="rId5" Type="http://schemas.openxmlformats.org/officeDocument/2006/relationships/image" Target="../media/image120.png"/><Relationship Id="rId15" Type="http://schemas.openxmlformats.org/officeDocument/2006/relationships/image" Target="../media/image14.png"/><Relationship Id="rId23" Type="http://schemas.openxmlformats.org/officeDocument/2006/relationships/image" Target="../media/image134.png"/><Relationship Id="rId28" Type="http://schemas.openxmlformats.org/officeDocument/2006/relationships/image" Target="../media/image137.png"/><Relationship Id="rId10" Type="http://schemas.openxmlformats.org/officeDocument/2006/relationships/image" Target="../media/image125.png"/><Relationship Id="rId19" Type="http://schemas.openxmlformats.org/officeDocument/2006/relationships/image" Target="../media/image131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3.png"/><Relationship Id="rId27" Type="http://schemas.openxmlformats.org/officeDocument/2006/relationships/image" Target="../media/image12.png"/><Relationship Id="rId30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40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xmlns="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Linq</a:t>
            </a:r>
            <a:r>
              <a:rPr lang="en-US" dirty="0" smtClean="0"/>
              <a:t> (</a:t>
            </a:r>
            <a:r>
              <a:rPr lang="ru-RU" dirty="0" smtClean="0"/>
              <a:t>общие сведения</a:t>
            </a:r>
            <a:r>
              <a:rPr lang="en-US" dirty="0" smtClean="0"/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6814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xmlns="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:p14="http://schemas.microsoft.com/office/powerpoint/2010/main" xmlns="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3"/>
              </a:rPr>
              <a:t>IGrouping</a:t>
            </a:r>
            <a:r>
              <a:rPr lang="en-US" dirty="0" smtClean="0">
                <a:hlinkClick r:id="rId3"/>
              </a:rPr>
              <a:t>&lt;</a:t>
            </a:r>
            <a:r>
              <a:rPr lang="en-US" dirty="0" err="1" smtClean="0">
                <a:hlinkClick r:id="rId3"/>
              </a:rPr>
              <a:t>TKey,TElement</a:t>
            </a:r>
            <a:r>
              <a:rPr lang="en-US" dirty="0" smtClean="0">
                <a:hlinkClick r:id="rId3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 – </a:t>
            </a:r>
            <a:r>
              <a:rPr lang="ru-RU" dirty="0" smtClean="0"/>
              <a:t>определяет </a:t>
            </a:r>
            <a:r>
              <a:rPr lang="ru-RU" dirty="0"/>
              <a:t>переменную и </a:t>
            </a:r>
            <a:r>
              <a:rPr lang="ru-RU" dirty="0" smtClean="0"/>
              <a:t>присваивает </a:t>
            </a:r>
            <a:r>
              <a:rPr lang="ru-RU" dirty="0"/>
              <a:t>ей значение, рассчитанное на основе значений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–</a:t>
            </a:r>
            <a:r>
              <a:rPr lang="ru-RU" dirty="0" smtClean="0"/>
              <a:t> служит для создания временного идентификатора для хранения результата из </a:t>
            </a:r>
            <a:r>
              <a:rPr lang="en-US" dirty="0" smtClean="0"/>
              <a:t>group;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объединяет различные последовательности, имеющих отношения в объектной модели</a:t>
            </a:r>
            <a:r>
              <a:rPr lang="en-US" dirty="0" smtClean="0"/>
              <a:t>; </a:t>
            </a:r>
            <a:r>
              <a:rPr lang="ru-RU" dirty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задает ключи, по которым необходимо сопоставить коллекции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сравнивает значения в выражениях запроса</a:t>
            </a:r>
            <a:r>
              <a:rPr lang="en-US" dirty="0" smtClean="0"/>
              <a:t>;</a:t>
            </a:r>
            <a:r>
              <a:rPr lang="ru-RU" dirty="0"/>
              <a:t> 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on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en-US" dirty="0" smtClean="0"/>
              <a:t>;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ascending/descending</a:t>
            </a:r>
            <a:r>
              <a:rPr lang="en-US" dirty="0"/>
              <a:t> –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21426" y="100312"/>
            <a:ext cx="4671391" cy="125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Добавить ссылки</a:t>
            </a:r>
          </a:p>
          <a:p>
            <a:pPr algn="ctr"/>
            <a:r>
              <a:rPr lang="en-US" dirty="0"/>
              <a:t>https://learn.microsoft.com/en-us/dotnet/csharp/language-reference/keywords/query-keywords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xmlns="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описаны в классе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</a:t>
            </a:r>
            <a:r>
              <a:rPr lang="ru-RU" dirty="0" smtClean="0">
                <a:hlinkClick r:id="rId3"/>
              </a:rPr>
              <a:t>в исходном коде класса </a:t>
            </a:r>
            <a:r>
              <a:rPr lang="ru-RU" dirty="0" err="1" smtClean="0">
                <a:hlinkClick r:id="rId3"/>
              </a:rPr>
              <a:t>Enumerable.cs</a:t>
            </a:r>
            <a:r>
              <a:rPr lang="en-US" dirty="0" smtClean="0"/>
              <a:t>.</a:t>
            </a:r>
            <a:endParaRPr lang="ru-RU" dirty="0" smtClean="0"/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одному из двух аналогичных </a:t>
            </a:r>
            <a:r>
              <a:rPr lang="ru-RU" dirty="0" smtClean="0"/>
              <a:t>шаблонов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последовательность.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  <a:endParaRPr lang="en-US" dirty="0"/>
          </a:p>
          <a:p>
            <a:pPr marL="120650" indent="0">
              <a:buNone/>
            </a:pPr>
            <a:r>
              <a:rPr lang="ru-RU" dirty="0" smtClean="0"/>
              <a:t>Согласованность фигуры позволяет расширить LINQ путем написания методов с аналогичной фигурой.</a:t>
            </a:r>
          </a:p>
        </p:txBody>
      </p:sp>
    </p:spTree>
    <p:extLst>
      <p:ext uri="{BB962C8B-B14F-4D97-AF65-F5344CB8AC3E}">
        <p14:creationId xmlns="" xmlns:p14="http://schemas.microsoft.com/office/powerpoint/2010/main" val="40009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делегатов.</a:t>
            </a:r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Обобщенные делегаты в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smtClean="0"/>
              <a:t>запросах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104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Синтаксис лямбда-выражений(анонимные функции)</a:t>
            </a:r>
            <a:endParaRPr sz="2400" dirty="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54475" y="1918110"/>
            <a:ext cx="80631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Лямбда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 из п.4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6543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 dirty="0">
                <a:solidFill>
                  <a:srgbClr val="FF0000"/>
                </a:solidFill>
              </a:rPr>
              <a:t>Action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000000"/>
                </a:solidFill>
              </a:rPr>
              <a:t>Делегат </a:t>
            </a:r>
            <a:r>
              <a:rPr lang="ru" sz="1700" b="1" dirty="0">
                <a:solidFill>
                  <a:srgbClr val="000000"/>
                </a:solidFill>
              </a:rPr>
              <a:t>Action</a:t>
            </a:r>
            <a:r>
              <a:rPr lang="ru" sz="1700" dirty="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 dirty="0">
                <a:solidFill>
                  <a:srgbClr val="000000"/>
                </a:solidFill>
              </a:rPr>
              <a:t>void:</a:t>
            </a:r>
            <a:endParaRPr sz="17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645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367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494065" y="614742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 dirty="0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 dirty="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6957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Операторы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 smtClean="0"/>
              <a:t>Операторы </a:t>
            </a:r>
            <a:r>
              <a:rPr lang="en-US" sz="2800" dirty="0" err="1" smtClean="0"/>
              <a:t>Linq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87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Фильтрация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Проекция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5"/>
              </a:rPr>
              <a:t>Наборы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Сортировка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7"/>
              </a:rPr>
              <a:t>Квантификаторы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Секционирование</a:t>
            </a: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9"/>
              </a:rPr>
              <a:t>Конвертация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Операции соединения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11"/>
              </a:rPr>
              <a:t>Группировка данных</a:t>
            </a:r>
            <a:endParaRPr sz="13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Фильтрация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Фильтрация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4631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66256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Проекция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083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Операции над множествами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11896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над множествами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92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Под </a:t>
            </a:r>
            <a:r>
              <a:rPr lang="ru-RU" sz="1300" b="1" dirty="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перации над множествами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в данном случае понимаются операции запросов, которые создают результирующий набор присутствия или отсутствия эквивалентных элементов в одной или отдельной коллекциях.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 данном случае входные и выходные элементы коллекций остаются неизменными, изменяется их состав по </a:t>
            </a:r>
            <a:r>
              <a:rPr lang="ru-RU" sz="1300" dirty="0" err="1" smtClean="0">
                <a:latin typeface="Roboto"/>
                <a:ea typeface="Roboto"/>
                <a:cs typeface="Roboto"/>
                <a:sym typeface="Roboto"/>
              </a:rPr>
              <a:t>нодам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Distinct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DistinctBy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Except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ExceptBy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Intersect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IntersectBy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Union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UnionBy</a:t>
            </a:r>
            <a:endParaRPr lang="ru-RU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546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Квантификаторы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409115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квантификатора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08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Квантификатор</a:t>
            </a:r>
            <a:r>
              <a:rPr lang="en-US" dirty="0" smtClean="0"/>
              <a:t> </a:t>
            </a:r>
            <a:r>
              <a:rPr lang="ru-RU" dirty="0" smtClean="0"/>
              <a:t>– это операция, которая </a:t>
            </a:r>
            <a:r>
              <a:rPr lang="ru-RU" dirty="0"/>
              <a:t>возвращают значение 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ru-RU" dirty="0" smtClean="0"/>
              <a:t>, </a:t>
            </a:r>
            <a:r>
              <a:rPr lang="ru-RU" dirty="0"/>
              <a:t>которое указывает, удовлетворяют ли условию некоторые или все элементы в последовательности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All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Any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Contain</a:t>
            </a:r>
          </a:p>
        </p:txBody>
      </p:sp>
    </p:spTree>
    <p:extLst>
      <p:ext uri="{BB962C8B-B14F-4D97-AF65-F5344CB8AC3E}">
        <p14:creationId xmlns:p14="http://schemas.microsoft.com/office/powerpoint/2010/main" xmlns="" val="259265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Секционирование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06863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Секционирование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97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Секционирование </a:t>
            </a:r>
            <a:r>
              <a:rPr lang="en-US" dirty="0" smtClean="0"/>
              <a:t>– </a:t>
            </a:r>
            <a:r>
              <a:rPr lang="ru-RU" dirty="0" smtClean="0"/>
              <a:t>это операция </a:t>
            </a:r>
            <a:r>
              <a:rPr lang="ru-RU" dirty="0"/>
              <a:t>разделения входной последовательности на два раздела без изменения порядка элементов, а затем возвращения одного из разделов</a:t>
            </a:r>
            <a:r>
              <a:rPr lang="ru-RU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Skip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SkipWhile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5"/>
              </a:rPr>
              <a:t>Take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6"/>
              </a:rPr>
              <a:t>TakeWhile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7"/>
              </a:rPr>
              <a:t>Chunk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Преобразование типов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59801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6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Операция преобразования меняет тип входных объектов.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Таблица методов преобразования находится </a:t>
            </a:r>
            <a:r>
              <a:rPr lang="ru-RU" dirty="0" smtClean="0">
                <a:hlinkClick r:id="rId3"/>
              </a:rPr>
              <a:t>здесь</a:t>
            </a:r>
            <a:r>
              <a:rPr lang="ru-RU" dirty="0"/>
              <a:t>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https://learn.microsoft.com/en-us/dotnet/csharp/linq/standard-query-operators/converting-data-types#methods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87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Операции соединения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6144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9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i="1" dirty="0"/>
              <a:t>Соединение</a:t>
            </a:r>
            <a:r>
              <a:rPr lang="ru-RU" dirty="0"/>
              <a:t> двух источников данных — это связь объектов в одном источнике данных с объектами, которые имеют общий атрибут в другом источнике данных</a:t>
            </a:r>
            <a:r>
              <a:rPr lang="ru-RU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Join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GroupJoin</a:t>
            </a:r>
            <a:endParaRPr lang="en-US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Пример декларативного синтаксиса: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from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set1</a:t>
            </a:r>
            <a:endParaRPr lang="ru-RU" altLang="ru-RU" sz="800" dirty="0">
              <a:solidFill>
                <a:schemeClr val="tx1"/>
              </a:solidFill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join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set2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on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2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equals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1</a:t>
            </a:r>
            <a:endParaRPr lang="en-US" altLang="ru-RU" dirty="0" smtClean="0">
              <a:latin typeface="var(--code-font-family)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где, свойства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y.Prop2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и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x.Prop1</a:t>
            </a:r>
            <a:r>
              <a:rPr lang="ru-RU" sz="1300" dirty="0">
                <a:latin typeface="var(--code-font-family)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являются одной и той же сущностью, скажем идентификатором группы студента.</a:t>
            </a:r>
          </a:p>
        </p:txBody>
      </p:sp>
    </p:spTree>
    <p:extLst>
      <p:ext uri="{BB962C8B-B14F-4D97-AF65-F5344CB8AC3E}">
        <p14:creationId xmlns:p14="http://schemas.microsoft.com/office/powerpoint/2010/main" xmlns="" val="396502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31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Типы соединения: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1. </a:t>
            </a:r>
            <a:r>
              <a:rPr lang="ru-RU" dirty="0"/>
              <a:t>Простое внутреннее соединение, сопоставляющее элементы из двух источников данных на основе простого ключа.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2. </a:t>
            </a:r>
            <a:r>
              <a:rPr lang="ru-RU" dirty="0"/>
              <a:t>Внутреннее соединение, сопоставляющее элементы из двух источников данных на основе </a:t>
            </a:r>
            <a:r>
              <a:rPr lang="ru-RU" i="1" dirty="0"/>
              <a:t>составного</a:t>
            </a:r>
            <a:r>
              <a:rPr lang="ru-RU" dirty="0"/>
              <a:t> ключа. Составной ключ — это ключ, который состоит из нескольких значений, позволяющих сопоставлять элементы на основе сразу нескольких свойств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/>
              <a:t>3. </a:t>
            </a:r>
            <a:r>
              <a:rPr lang="ru-RU" i="1" dirty="0"/>
              <a:t>Множественное соединение</a:t>
            </a:r>
            <a:r>
              <a:rPr lang="ru-RU" dirty="0"/>
              <a:t>, при котором несколько последовательных операций соединения добавляются друг к другу.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/>
              <a:t>4. </a:t>
            </a:r>
            <a:r>
              <a:rPr lang="ru-RU" dirty="0"/>
              <a:t>Внутреннее соединение, реализуемое с помощью группового соединения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794397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Группировка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23007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Группирование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8190250" cy="110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Группировка – это операция </a:t>
            </a:r>
            <a:r>
              <a:rPr lang="ru-RU" dirty="0"/>
              <a:t>объединения данных в группы таким образом, чтобы у элементов в каждой группе был общий атрибут. На следующем рисунке показаны результаты операции группирования последовательности символов. Ключ для каждой группы — это символ.</a:t>
            </a:r>
            <a:endParaRPr lang="ru-RU" dirty="0" smtClean="0"/>
          </a:p>
        </p:txBody>
      </p:sp>
      <p:pic>
        <p:nvPicPr>
          <p:cNvPr id="2054" name="Picture 6" descr="Схема, показывающая операцию группировки LI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02357" y="2546222"/>
            <a:ext cx="29241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7535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2108</Words>
  <Application>Microsoft Office PowerPoint</Application>
  <PresentationFormat>Экран (16:9)</PresentationFormat>
  <Paragraphs>384</Paragraphs>
  <Slides>80</Slides>
  <Notes>80</Notes>
  <HiddenSlides>17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80</vt:i4>
      </vt:variant>
    </vt:vector>
  </HeadingPairs>
  <TitlesOfParts>
    <vt:vector size="94" baseType="lpstr">
      <vt:lpstr>Arial</vt:lpstr>
      <vt:lpstr>Roboto</vt:lpstr>
      <vt:lpstr>Roboto Black</vt:lpstr>
      <vt:lpstr>Cascadia Mono</vt:lpstr>
      <vt:lpstr>Courier New</vt:lpstr>
      <vt:lpstr>Times New Roman</vt:lpstr>
      <vt:lpstr>Calibri</vt:lpstr>
      <vt:lpstr>Roboto Mono</vt:lpstr>
      <vt:lpstr>Consolas</vt:lpstr>
      <vt:lpstr>var(--code-font-family)</vt:lpstr>
      <vt:lpstr>SFMono-Regular</vt:lpstr>
      <vt:lpstr>Avenir</vt:lpstr>
      <vt:lpstr>Светлая тема</vt:lpstr>
      <vt:lpstr>Светлая тема</vt:lpstr>
      <vt:lpstr>Linq запросы</vt:lpstr>
      <vt:lpstr>Слайд 2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Слайд 8</vt:lpstr>
      <vt:lpstr>Слайд 9</vt:lpstr>
      <vt:lpstr>Слайд 10</vt:lpstr>
      <vt:lpstr>Linq (общие сведения)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Обобщенные делегаты в linq-запросах</vt:lpstr>
      <vt:lpstr>Синтаксис лямбда-выражений(анонимные функции)</vt:lpstr>
      <vt:lpstr>Слайд 36</vt:lpstr>
      <vt:lpstr>Слайд 37</vt:lpstr>
      <vt:lpstr>Слайд 38</vt:lpstr>
      <vt:lpstr>Операторы linq</vt:lpstr>
      <vt:lpstr>Операторы Linq</vt:lpstr>
      <vt:lpstr>Фильтрация</vt:lpstr>
      <vt:lpstr>Фильтрация</vt:lpstr>
      <vt:lpstr>Проекция</vt:lpstr>
      <vt:lpstr>Проекция</vt:lpstr>
      <vt:lpstr>Операции над множествами</vt:lpstr>
      <vt:lpstr>Операции над множествами</vt:lpstr>
      <vt:lpstr>Квантификаторы</vt:lpstr>
      <vt:lpstr>Операции квантификатора</vt:lpstr>
      <vt:lpstr>Секционирование данных</vt:lpstr>
      <vt:lpstr>Секционирование данных</vt:lpstr>
      <vt:lpstr>Преобразование типов данных</vt:lpstr>
      <vt:lpstr>Преобразование типов данных</vt:lpstr>
      <vt:lpstr>Операции соединения</vt:lpstr>
      <vt:lpstr>Операции соединения(Join)</vt:lpstr>
      <vt:lpstr>Операции соединения(Join)</vt:lpstr>
      <vt:lpstr>Группировка данных</vt:lpstr>
      <vt:lpstr>Группирование данных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Слайд 67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pavel</cp:lastModifiedBy>
  <cp:revision>125</cp:revision>
  <dcterms:modified xsi:type="dcterms:W3CDTF">2024-09-30T19:38:30Z</dcterms:modified>
</cp:coreProperties>
</file>